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modernComment_11A_23B8CBE3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6" r:id="rId4"/>
    <p:sldId id="340" r:id="rId5"/>
    <p:sldId id="341" r:id="rId6"/>
    <p:sldId id="342" r:id="rId7"/>
    <p:sldId id="347" r:id="rId8"/>
    <p:sldId id="348" r:id="rId9"/>
    <p:sldId id="349" r:id="rId10"/>
    <p:sldId id="343" r:id="rId11"/>
    <p:sldId id="346" r:id="rId12"/>
    <p:sldId id="282" r:id="rId13"/>
    <p:sldId id="350" r:id="rId14"/>
    <p:sldId id="368" r:id="rId15"/>
    <p:sldId id="369" r:id="rId16"/>
    <p:sldId id="370" r:id="rId17"/>
    <p:sldId id="371" r:id="rId18"/>
    <p:sldId id="37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8BFEB8-E0A2-98ED-AA79-10332BF3564C}" name="Eddy PN" initials="EP" userId="S::eddypn@upi.edu::3919bf18-0108-481f-a994-bdb725630b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eroewijanto/Documents/MY%20DATA/04%20Univertitas%20Telkom/Kemahasiswaan/BPTI%20Puspresnas%20Dikbudristek/LIDM/LIDM%2005%20-%202024/Klasterisasi%20Kuota%20Kepesertaan%20LIDM%202024%20-%20Update%20Sidang%20Juri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eroewijanto/Documents/MY%20DATA/04%20Univertitas%20Telkom/Kemahasiswaan/BPTI%20Puspresnas%20Dikbudristek/LIDM/LIDM%2005%20-%202024/Klasterisasi%20Kuota%20Kepesertaan%20LIDM%202024%20-%20Update%20Sidang%20Juri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Jumlah</a:t>
            </a:r>
            <a:r>
              <a:rPr lang="en-US" sz="2000" dirty="0"/>
              <a:t> Tim </a:t>
            </a:r>
            <a:r>
              <a:rPr lang="en-US" sz="2000" dirty="0" err="1"/>
              <a:t>Peserta</a:t>
            </a:r>
            <a:r>
              <a:rPr lang="en-US" sz="2000" dirty="0"/>
              <a:t> LIDM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Klasterisasi!$FP$358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Klasterisasi!$FO$359:$FO$364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Klasterisasi!$FP$359:$FP$364</c:f>
              <c:numCache>
                <c:formatCode>General</c:formatCode>
                <c:ptCount val="6"/>
                <c:pt idx="0">
                  <c:v>42</c:v>
                </c:pt>
                <c:pt idx="1">
                  <c:v>24</c:v>
                </c:pt>
                <c:pt idx="2">
                  <c:v>40</c:v>
                </c:pt>
                <c:pt idx="3">
                  <c:v>101</c:v>
                </c:pt>
                <c:pt idx="5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88-5649-8B7C-C0538D79DE62}"/>
            </c:ext>
          </c:extLst>
        </c:ser>
        <c:ser>
          <c:idx val="1"/>
          <c:order val="1"/>
          <c:tx>
            <c:strRef>
              <c:f>Klasterisasi!$FQ$358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Klasterisasi!$FO$359:$FO$364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Klasterisasi!$FQ$359:$FQ$364</c:f>
              <c:numCache>
                <c:formatCode>General</c:formatCode>
                <c:ptCount val="6"/>
                <c:pt idx="0">
                  <c:v>134</c:v>
                </c:pt>
                <c:pt idx="1">
                  <c:v>141</c:v>
                </c:pt>
                <c:pt idx="2">
                  <c:v>228</c:v>
                </c:pt>
                <c:pt idx="3">
                  <c:v>502</c:v>
                </c:pt>
                <c:pt idx="5">
                  <c:v>1005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88-5649-8B7C-C0538D79DE62}"/>
            </c:ext>
          </c:extLst>
        </c:ser>
        <c:ser>
          <c:idx val="2"/>
          <c:order val="2"/>
          <c:tx>
            <c:strRef>
              <c:f>Klasterisasi!$FR$358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Klasterisasi!$FO$359:$FO$364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Klasterisasi!$FR$359:$FR$364</c:f>
              <c:numCache>
                <c:formatCode>General</c:formatCode>
                <c:ptCount val="6"/>
                <c:pt idx="0">
                  <c:v>169</c:v>
                </c:pt>
                <c:pt idx="1">
                  <c:v>203</c:v>
                </c:pt>
                <c:pt idx="2">
                  <c:v>316</c:v>
                </c:pt>
                <c:pt idx="3">
                  <c:v>860</c:v>
                </c:pt>
                <c:pt idx="4">
                  <c:v>235</c:v>
                </c:pt>
                <c:pt idx="5">
                  <c:v>1783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88-5649-8B7C-C0538D79DE62}"/>
            </c:ext>
          </c:extLst>
        </c:ser>
        <c:ser>
          <c:idx val="3"/>
          <c:order val="3"/>
          <c:tx>
            <c:strRef>
              <c:f>Klasterisasi!$FS$358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348947961170719E-2"/>
                  <c:y val="4.84442898295981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88-5649-8B7C-C0538D79DE62}"/>
                </c:ext>
              </c:extLst>
            </c:dLbl>
            <c:dLbl>
              <c:idx val="1"/>
              <c:layout>
                <c:manualLayout>
                  <c:x val="1.8087953743262861E-2"/>
                  <c:y val="2.42221449147999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88-5649-8B7C-C0538D79DE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Klasterisasi!$FO$359:$FO$364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Klasterisasi!$FS$359:$FS$364</c:f>
              <c:numCache>
                <c:formatCode>General</c:formatCode>
                <c:ptCount val="6"/>
                <c:pt idx="0">
                  <c:v>191</c:v>
                </c:pt>
                <c:pt idx="1">
                  <c:v>189</c:v>
                </c:pt>
                <c:pt idx="2">
                  <c:v>189</c:v>
                </c:pt>
                <c:pt idx="3">
                  <c:v>516</c:v>
                </c:pt>
                <c:pt idx="4">
                  <c:v>159</c:v>
                </c:pt>
                <c:pt idx="5">
                  <c:v>1244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88-5649-8B7C-C0538D79DE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0604271"/>
        <c:axId val="1516946847"/>
      </c:barChart>
      <c:catAx>
        <c:axId val="151060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6946847"/>
        <c:crosses val="autoZero"/>
        <c:auto val="1"/>
        <c:lblAlgn val="ctr"/>
        <c:lblOffset val="100"/>
        <c:noMultiLvlLbl val="0"/>
      </c:catAx>
      <c:valAx>
        <c:axId val="151694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604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Jumlah Perguruan Tinggi Peserta LIDM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Klasterisasi!$FP$320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Klasterisasi!$FO$321:$FO$326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Klasterisasi!$FP$321:$FP$326</c:f>
              <c:numCache>
                <c:formatCode>General</c:formatCode>
                <c:ptCount val="6"/>
                <c:pt idx="0">
                  <c:v>20</c:v>
                </c:pt>
                <c:pt idx="1">
                  <c:v>18</c:v>
                </c:pt>
                <c:pt idx="2">
                  <c:v>24</c:v>
                </c:pt>
                <c:pt idx="3">
                  <c:v>38</c:v>
                </c:pt>
                <c:pt idx="5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73-4845-A13A-9C655776B994}"/>
            </c:ext>
          </c:extLst>
        </c:ser>
        <c:ser>
          <c:idx val="1"/>
          <c:order val="1"/>
          <c:tx>
            <c:strRef>
              <c:f>Klasterisasi!$FQ$320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2.1875001076525645E-2"/>
                  <c:y val="-4.997802880095770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73-4845-A13A-9C655776B994}"/>
                </c:ext>
              </c:extLst>
            </c:dLbl>
            <c:dLbl>
              <c:idx val="5"/>
              <c:layout>
                <c:manualLayout>
                  <c:x val="-2.1875001076525805E-2"/>
                  <c:y val="-2.72610579007697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73-4845-A13A-9C655776B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Klasterisasi!$FO$321:$FO$326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Klasterisasi!$FQ$321:$FQ$326</c:f>
              <c:numCache>
                <c:formatCode>General</c:formatCode>
                <c:ptCount val="6"/>
                <c:pt idx="0">
                  <c:v>59</c:v>
                </c:pt>
                <c:pt idx="1">
                  <c:v>46</c:v>
                </c:pt>
                <c:pt idx="2">
                  <c:v>77</c:v>
                </c:pt>
                <c:pt idx="3">
                  <c:v>115</c:v>
                </c:pt>
                <c:pt idx="5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73-4845-A13A-9C655776B994}"/>
            </c:ext>
          </c:extLst>
        </c:ser>
        <c:ser>
          <c:idx val="2"/>
          <c:order val="2"/>
          <c:tx>
            <c:strRef>
              <c:f>Klasterisasi!$FR$320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Klasterisasi!$FO$321:$FO$326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Klasterisasi!$FR$321:$FR$326</c:f>
              <c:numCache>
                <c:formatCode>General</c:formatCode>
                <c:ptCount val="6"/>
                <c:pt idx="0">
                  <c:v>61</c:v>
                </c:pt>
                <c:pt idx="1">
                  <c:v>64</c:v>
                </c:pt>
                <c:pt idx="2">
                  <c:v>79</c:v>
                </c:pt>
                <c:pt idx="3">
                  <c:v>113</c:v>
                </c:pt>
                <c:pt idx="4">
                  <c:v>61</c:v>
                </c:pt>
                <c:pt idx="5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73-4845-A13A-9C655776B994}"/>
            </c:ext>
          </c:extLst>
        </c:ser>
        <c:ser>
          <c:idx val="3"/>
          <c:order val="3"/>
          <c:tx>
            <c:strRef>
              <c:f>Klasterisasi!$FS$320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2.625000129183061E-2"/>
                  <c:y val="2.72610579007692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73-4845-A13A-9C655776B994}"/>
                </c:ext>
              </c:extLst>
            </c:dLbl>
            <c:dLbl>
              <c:idx val="5"/>
              <c:layout>
                <c:manualLayout>
                  <c:x val="2.843750139948333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73-4845-A13A-9C655776B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Klasterisasi!$FO$321:$FO$326</c:f>
              <c:strCache>
                <c:ptCount val="6"/>
                <c:pt idx="0">
                  <c:v>ITDP</c:v>
                </c:pt>
                <c:pt idx="1">
                  <c:v>IPDP</c:v>
                </c:pt>
                <c:pt idx="2">
                  <c:v>VDP</c:v>
                </c:pt>
                <c:pt idx="3">
                  <c:v>PDP</c:v>
                </c:pt>
                <c:pt idx="4">
                  <c:v>MTD</c:v>
                </c:pt>
                <c:pt idx="5">
                  <c:v>Total</c:v>
                </c:pt>
              </c:strCache>
            </c:strRef>
          </c:cat>
          <c:val>
            <c:numRef>
              <c:f>Klasterisasi!$FS$321:$FS$326</c:f>
              <c:numCache>
                <c:formatCode>General</c:formatCode>
                <c:ptCount val="6"/>
                <c:pt idx="0">
                  <c:v>77</c:v>
                </c:pt>
                <c:pt idx="1">
                  <c:v>70</c:v>
                </c:pt>
                <c:pt idx="2">
                  <c:v>74</c:v>
                </c:pt>
                <c:pt idx="3">
                  <c:v>113</c:v>
                </c:pt>
                <c:pt idx="4">
                  <c:v>49</c:v>
                </c:pt>
                <c:pt idx="5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273-4845-A13A-9C655776B9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34860975"/>
        <c:axId val="2134862687"/>
      </c:barChart>
      <c:catAx>
        <c:axId val="2134860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862687"/>
        <c:crosses val="autoZero"/>
        <c:auto val="1"/>
        <c:lblAlgn val="ctr"/>
        <c:lblOffset val="100"/>
        <c:noMultiLvlLbl val="0"/>
      </c:catAx>
      <c:valAx>
        <c:axId val="213486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860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A_23B8CB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55B452-CF66-4886-9E5A-AD2D400CFB1E}" authorId="{668BFEB8-E0A2-98ED-AA79-10332BF3564C}" created="2024-03-14T03:05:57.76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99313379" sldId="282"/>
      <ac:picMk id="3" creationId="{3873838A-8F1E-5F2D-616A-902B3A5F9293}"/>
    </ac:deMkLst>
    <p188:txBody>
      <a:bodyPr/>
      <a:lstStyle/>
      <a:p>
        <a:r>
          <a:rPr lang="id-ID"/>
          <a:t>Perlu pembaharuan sampai lidm 4 2023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963A-E2D8-FFAF-1DD6-6AE78A970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7D76D-3D06-D496-ABB6-E96AF8AF7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BC6D8-58FD-FB54-C52A-9EBACC4D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BF304-E3D6-384F-A004-805065F2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CB1E2-D6A0-78BF-F3D7-1039883F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EF7DD-C22A-9C77-F2AE-D7172D83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7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0C04-4F88-6F3E-886F-2AA76403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4633D-712E-3A1E-530E-A22E219F8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36D0C-5A99-BF49-FFBC-CD2CF82D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52DA8-2068-3E29-DF80-1D5ADA6E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32716-D096-0253-BC2E-936456B4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E7247-2992-7110-B5ED-5A0D16D26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6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F8A0C-B628-4A84-1345-96A65D335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055E5-2841-09F9-62F8-5C352443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D7235-D365-960B-7892-67B3453A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18020-F12D-A55F-47F7-FC84539F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95239-941B-B55B-4F2F-0BBFAB11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095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963A-E2D8-FFAF-1DD6-6AE78A970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7D76D-3D06-D496-ABB6-E96AF8AF7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BC6D8-58FD-FB54-C52A-9EBACC4D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BF304-E3D6-384F-A004-805065F2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CB1E2-D6A0-78BF-F3D7-1039883F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EF7DD-C22A-9C77-F2AE-D7172D835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8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258F-4664-7EAA-151B-A50D7990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FB45-20FE-35B2-2A27-22119F20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40A25-DEB5-10BE-CFE3-5AC7165C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678F9-5BEA-D549-0C4C-813511F1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95333-E71C-858D-53FF-DBE114A3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426A6-4330-A750-3C08-2388CD0B3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35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8757-B273-ECD9-7BC8-D60EC01B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11358-44A7-BE56-0F14-B7C676B10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E55C-429D-0D09-4C5B-4B6F964D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41ED1-3CFC-E8B3-B74D-223EC70D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5E180-0CF0-3C2D-5A75-668BE7A8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3F5C0-ADE1-23C5-2670-26A558E5CC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74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A97F-AF9E-C86C-2965-48F8966E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212D-23B6-AE8E-8089-7B6458909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3E328-6C9C-7790-857A-E0A65C9E0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A6352-B5ED-8730-A4F3-88456AD4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4606E-4401-FA77-F9EB-2355F5DE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27FCD-4ECF-354E-5F62-32044DD6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30086-C903-05C0-2C4E-D61FFA4FD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9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CB47-8208-8F1F-D7E7-F6D0F300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4840D-D087-2800-41AE-611036F40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3627-10B1-0E1A-74F8-6641BB4F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78C25-A715-0C30-0F3C-398E649EF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0B6CB-E9F1-7E51-4CB5-379BE0DE9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68F23-4595-0B39-B8E8-8C6983CD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78D96-CB07-2F4B-79AD-A89B7F3B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D9D1E-0D9C-70FC-AE35-DC0288DA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E2FD75-F5D6-AED3-0AEE-67DD00F1F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49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726C-ED35-5468-202D-E4593991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BE54B-94B5-41BB-21EE-CE80B1FC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79267-F8E7-8C7F-EBD6-620C9836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C4A7D-B875-B6A7-48E4-4FA5C60D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84D63-16E1-C722-C05D-EE62A802E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53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8DD1B0-E275-A4CB-8A78-CB028D90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0C55C-866B-F9CB-BC81-12E23B4A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427C5-B477-CB1C-FDF1-62CD7409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7336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711E-21EF-1469-9CC9-CE1EAE89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66823-CCCB-F34E-5099-2725B9778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147F1-6F61-D590-EBEC-14D5342D5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D4143-4983-9F8D-291D-200951A7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1FDB2-28F7-ADBB-E132-821CB0FC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B0E55-C598-C7EA-9EEF-1CCD3195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67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258F-4664-7EAA-151B-A50D7990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66278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FB45-20FE-35B2-2A27-22119F20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40A25-DEB5-10BE-CFE3-5AC7165C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678F9-5BEA-D549-0C4C-813511F1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95333-E71C-858D-53FF-DBE114A3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426A6-4330-A750-3C08-2388CD0B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58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06E7-7036-A1AF-ACDE-C8C22ED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888BB-2EF1-C026-1205-FF904F931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2D422-ECC7-6B98-D60F-876EED879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B6DEE-4646-2166-8550-8BBB3F47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526D3-34D4-DF71-87A4-26786D38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58724-74F0-9D36-8389-58A06702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4634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0C04-4F88-6F3E-886F-2AA76403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4633D-712E-3A1E-530E-A22E219F8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36D0C-5A99-BF49-FFBC-CD2CF82D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52DA8-2068-3E29-DF80-1D5ADA6E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32716-D096-0253-BC2E-936456B4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E7247-2992-7110-B5ED-5A0D16D26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43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F8A0C-B628-4A84-1345-96A65D335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055E5-2841-09F9-62F8-5C352443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D7235-D365-960B-7892-67B3453A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18020-F12D-A55F-47F7-FC84539F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95239-941B-B55B-4F2F-0BBFAB11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4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8757-B273-ECD9-7BC8-D60EC01B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11358-44A7-BE56-0F14-B7C676B10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E55C-429D-0D09-4C5B-4B6F964DE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41ED1-3CFC-E8B3-B74D-223EC70D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5E180-0CF0-3C2D-5A75-668BE7A8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3F5C0-ADE1-23C5-2670-26A558E5C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4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A97F-AF9E-C86C-2965-48F8966E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212D-23B6-AE8E-8089-7B6458909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3E328-6C9C-7790-857A-E0A65C9E0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A6352-B5ED-8730-A4F3-88456AD4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4606E-4401-FA77-F9EB-2355F5DE3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27FCD-4ECF-354E-5F62-32044DD6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30086-C903-05C0-2C4E-D61FFA4F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CB47-8208-8F1F-D7E7-F6D0F300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4840D-D087-2800-41AE-611036F40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3627-10B1-0E1A-74F8-6641BB4F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78C25-A715-0C30-0F3C-398E649EF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0B6CB-E9F1-7E51-4CB5-379BE0DE9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68F23-4595-0B39-B8E8-8C6983CD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78D96-CB07-2F4B-79AD-A89B7F3B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D9D1E-0D9C-70FC-AE35-DC0288DA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E2FD75-F5D6-AED3-0AEE-67DD00F1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8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726C-ED35-5468-202D-E4593991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BE54B-94B5-41BB-21EE-CE80B1FC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79267-F8E7-8C7F-EBD6-620C9836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C4A7D-B875-B6A7-48E4-4FA5C60D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84D63-16E1-C722-C05D-EE62A802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8DD1B0-E275-A4CB-8A78-CB028D90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0C55C-866B-F9CB-BC81-12E23B4A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427C5-B477-CB1C-FDF1-62CD7409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939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711E-21EF-1469-9CC9-CE1EAE89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66823-CCCB-F34E-5099-2725B9778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147F1-6F61-D590-EBEC-14D5342D5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D4143-4983-9F8D-291D-200951A7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1FDB2-28F7-ADBB-E132-821CB0FC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B0E55-C598-C7EA-9EEF-1CCD3195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087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06E7-7036-A1AF-ACDE-C8C22ED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888BB-2EF1-C026-1205-FF904F931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2D422-ECC7-6B98-D60F-876EED879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B6DEE-4646-2166-8550-8BBB3F47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526D3-34D4-DF71-87A4-26786D38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58724-74F0-9D36-8389-58A06702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270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8430C-E421-45EB-2BEC-8643A031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4A9B3-CDED-92A0-F812-61D462304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E448-35C2-77DD-3D9F-461E40960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3C8F-779B-4938-CA73-35137CF0D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63986-2D88-D8D6-4AB6-3127154C0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DFAC6-7EE2-9216-0E92-A33EE23924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8430C-E421-45EB-2BEC-8643A031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4A9B3-CDED-92A0-F812-61D462304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E448-35C2-77DD-3D9F-461E40960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AE84-237D-4982-808D-4A27F9710AB7}" type="datetimeFigureOut">
              <a:rPr lang="en-ID" smtClean="0"/>
              <a:t>15/03/24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3C8F-779B-4938-CA73-35137CF0D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63986-2D88-D8D6-4AB6-3127154C0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E640-1961-46A0-843D-E4DC5C1B1533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11994-9EF1-B4D6-B41C-5C46B062F5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7823"/>
            <a:ext cx="12192000" cy="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2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ddikti.kemdikbud.go.id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1A_23B8CB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usatprestasinasional.kemdikbud.go.id/uploads/lampiran/Pedoman%20LIDM%20DIKTI%202024.pdf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4720-9AF5-7A3D-068F-DF6BA355A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A78B3-FA14-2D8A-ABFA-A832F6C53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84070F-05CA-1740-7B6D-548D00BD9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7"/>
            <a:ext cx="12192000" cy="68532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551247-207D-539B-DD12-197910893329}"/>
              </a:ext>
            </a:extLst>
          </p:cNvPr>
          <p:cNvSpPr/>
          <p:nvPr/>
        </p:nvSpPr>
        <p:spPr>
          <a:xfrm>
            <a:off x="6096000" y="4204943"/>
            <a:ext cx="5920409" cy="775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PENJELASAN UMUM</a:t>
            </a:r>
            <a:endParaRPr lang="en-ID" sz="3600" b="1" dirty="0"/>
          </a:p>
        </p:txBody>
      </p:sp>
    </p:spTree>
    <p:extLst>
      <p:ext uri="{BB962C8B-B14F-4D97-AF65-F5344CB8AC3E}">
        <p14:creationId xmlns:p14="http://schemas.microsoft.com/office/powerpoint/2010/main" val="99762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9FEB08-58FC-72C3-21DA-7ABD6162ED71}"/>
              </a:ext>
            </a:extLst>
          </p:cNvPr>
          <p:cNvSpPr txBox="1">
            <a:spLocks/>
          </p:cNvSpPr>
          <p:nvPr/>
        </p:nvSpPr>
        <p:spPr>
          <a:xfrm>
            <a:off x="802121" y="2991676"/>
            <a:ext cx="2676573" cy="1411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DASAR </a:t>
            </a:r>
            <a:endParaRPr lang="id-ID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HUKUM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81BFE-28ED-F59E-506F-E94C497B2FBA}"/>
              </a:ext>
            </a:extLst>
          </p:cNvPr>
          <p:cNvSpPr txBox="1">
            <a:spLocks/>
          </p:cNvSpPr>
          <p:nvPr/>
        </p:nvSpPr>
        <p:spPr>
          <a:xfrm>
            <a:off x="4209207" y="1220855"/>
            <a:ext cx="7749113" cy="47737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 rtl="0">
              <a:lnSpc>
                <a:spcPct val="100000"/>
              </a:lnSpc>
              <a:buFont typeface="+mj-lt"/>
              <a:buAutoNum type="romanL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Perguruan Tinggi peserta adalah perguruan tinggi yang terdaftar pada laman Pangkalan Data Pendidikan Tinggi PD-DIKTI </a:t>
            </a:r>
            <a:r>
              <a:rPr lang="id-ID" sz="180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https://pddikti.kemdikbud.go.id/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romanL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Peserta adalah mahasiswa program sarjana, sarjana terapan, atau diploma-3 yang terdaftar sebagai mahasiswa aktif pada perguruan tinggi dan pada laman PD-DIKTI </a:t>
            </a:r>
            <a:r>
              <a:rPr lang="id-ID" sz="180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https://pddikti.kemdikbud.go.id/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pada seluruh rangkaian tahap-tahap lomba hingga babak final.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romanL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Setiap tim terdiri dari 3 – 4 orang mahasiswa yang dibimbing oleh seorang dosen aktif </a:t>
            </a:r>
            <a:r>
              <a:rPr lang="id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-NIDN/NIDK/NUP yang terdaftar pada  laman Pangkalan Data Pendidikan Tinggi PD-DIKTI </a:t>
            </a:r>
            <a:r>
              <a:rPr lang="id-ID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https://pddikti.kemdikbud.go.id/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Seorang dosen dapat membimbing paling banyak 5 (lima) tim peserta untuk keseluruhan divisi.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romanL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Peserta wajib mengikuti seluruh jadwal dan aturan ketentuan kompetisi sesuai Panduan LIDM -0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/2024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536F3A-5436-C016-E3F4-98BE2765060E}"/>
              </a:ext>
            </a:extLst>
          </p:cNvPr>
          <p:cNvGrpSpPr/>
          <p:nvPr/>
        </p:nvGrpSpPr>
        <p:grpSpPr>
          <a:xfrm>
            <a:off x="-2456013" y="2296271"/>
            <a:ext cx="6439850" cy="4086768"/>
            <a:chOff x="-2206816" y="2303891"/>
            <a:chExt cx="6439850" cy="40867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9FE47B-B1EB-E309-6B9A-3204ECDCA2CE}"/>
                </a:ext>
              </a:extLst>
            </p:cNvPr>
            <p:cNvSpPr/>
            <p:nvPr/>
          </p:nvSpPr>
          <p:spPr>
            <a:xfrm>
              <a:off x="-1950870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1636FE-33EE-CAC0-D474-97A2A9652469}"/>
                </a:ext>
              </a:extLst>
            </p:cNvPr>
            <p:cNvSpPr/>
            <p:nvPr/>
          </p:nvSpPr>
          <p:spPr>
            <a:xfrm>
              <a:off x="-2206816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8F53E-4CEC-8EAE-92C7-20E5A471EF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33403" t="11133" r="15877" b="11133"/>
          <a:stretch>
            <a:fillRect/>
          </a:stretch>
        </p:blipFill>
        <p:spPr>
          <a:xfrm flipH="1">
            <a:off x="-2638893" y="1052089"/>
            <a:ext cx="6183904" cy="5330950"/>
          </a:xfrm>
          <a:custGeom>
            <a:avLst/>
            <a:gdLst>
              <a:gd name="connsiteX0" fmla="*/ 4662344 w 6183904"/>
              <a:gd name="connsiteY0" fmla="*/ 0 h 5330950"/>
              <a:gd name="connsiteX1" fmla="*/ 1521560 w 6183904"/>
              <a:gd name="connsiteY1" fmla="*/ 0 h 5330950"/>
              <a:gd name="connsiteX2" fmla="*/ 0 w 6183904"/>
              <a:gd name="connsiteY2" fmla="*/ 2665475 h 5330950"/>
              <a:gd name="connsiteX3" fmla="*/ 1521560 w 6183904"/>
              <a:gd name="connsiteY3" fmla="*/ 5330950 h 5330950"/>
              <a:gd name="connsiteX4" fmla="*/ 4662344 w 6183904"/>
              <a:gd name="connsiteY4" fmla="*/ 5330950 h 5330950"/>
              <a:gd name="connsiteX5" fmla="*/ 6183904 w 6183904"/>
              <a:gd name="connsiteY5" fmla="*/ 2665475 h 533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3904" h="5330950">
                <a:moveTo>
                  <a:pt x="4662344" y="0"/>
                </a:moveTo>
                <a:lnTo>
                  <a:pt x="1521560" y="0"/>
                </a:lnTo>
                <a:lnTo>
                  <a:pt x="0" y="2665475"/>
                </a:lnTo>
                <a:lnTo>
                  <a:pt x="1521560" y="5330950"/>
                </a:lnTo>
                <a:lnTo>
                  <a:pt x="4662344" y="5330950"/>
                </a:lnTo>
                <a:lnTo>
                  <a:pt x="6183904" y="2665475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3ADAA3-B22E-22A6-C965-8E46BCC951A7}"/>
              </a:ext>
            </a:extLst>
          </p:cNvPr>
          <p:cNvSpPr txBox="1"/>
          <p:nvPr/>
        </p:nvSpPr>
        <p:spPr>
          <a:xfrm>
            <a:off x="-73026" y="3146043"/>
            <a:ext cx="37094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PESERTA</a:t>
            </a:r>
          </a:p>
        </p:txBody>
      </p:sp>
    </p:spTree>
    <p:extLst>
      <p:ext uri="{BB962C8B-B14F-4D97-AF65-F5344CB8AC3E}">
        <p14:creationId xmlns:p14="http://schemas.microsoft.com/office/powerpoint/2010/main" val="268691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FD91D3D2-447C-A4B3-EED3-E63764D2B665}"/>
              </a:ext>
            </a:extLst>
          </p:cNvPr>
          <p:cNvSpPr/>
          <p:nvPr/>
        </p:nvSpPr>
        <p:spPr>
          <a:xfrm>
            <a:off x="4602778" y="251589"/>
            <a:ext cx="5795469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F4321B1-8AB7-2408-39A3-F6BB12E6A3E8}"/>
              </a:ext>
            </a:extLst>
          </p:cNvPr>
          <p:cNvSpPr/>
          <p:nvPr/>
        </p:nvSpPr>
        <p:spPr>
          <a:xfrm>
            <a:off x="4836160" y="104378"/>
            <a:ext cx="5795469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C7CA8-AB64-5A3D-631D-3B83F1E270AA}"/>
              </a:ext>
            </a:extLst>
          </p:cNvPr>
          <p:cNvSpPr txBox="1"/>
          <p:nvPr/>
        </p:nvSpPr>
        <p:spPr>
          <a:xfrm>
            <a:off x="5167162" y="142468"/>
            <a:ext cx="5132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KEPESERTAAN LIDM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7C4C98A-AB2A-62EE-BFC1-BBC9EE0169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627240"/>
              </p:ext>
            </p:extLst>
          </p:nvPr>
        </p:nvGraphicFramePr>
        <p:xfrm>
          <a:off x="211418" y="1134675"/>
          <a:ext cx="5616998" cy="547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C9BD609-9FF3-063E-F837-A5993CB1E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156258"/>
              </p:ext>
            </p:extLst>
          </p:nvPr>
        </p:nvGraphicFramePr>
        <p:xfrm>
          <a:off x="6163149" y="1134675"/>
          <a:ext cx="5795469" cy="547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93133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B365CD-3609-78C0-290F-C29E32C3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35882" t="11227" r="14882" b="13315"/>
          <a:stretch>
            <a:fillRect/>
          </a:stretch>
        </p:blipFill>
        <p:spPr>
          <a:xfrm>
            <a:off x="7061200" y="279227"/>
            <a:ext cx="7843520" cy="6761653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6D68A9B4-8B3B-5614-11D1-56DE1D8C2E3A}"/>
              </a:ext>
            </a:extLst>
          </p:cNvPr>
          <p:cNvSpPr/>
          <p:nvPr/>
        </p:nvSpPr>
        <p:spPr>
          <a:xfrm>
            <a:off x="-535950" y="1467568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039CB86-DCB1-7B01-30BD-0188194F2AD9}"/>
              </a:ext>
            </a:extLst>
          </p:cNvPr>
          <p:cNvSpPr/>
          <p:nvPr/>
        </p:nvSpPr>
        <p:spPr>
          <a:xfrm>
            <a:off x="-294640" y="1285478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D07914-952D-B9D4-B6DD-9AE2A336C2AC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546B7-E806-9279-5D2B-0312FD8CF634}"/>
              </a:ext>
            </a:extLst>
          </p:cNvPr>
          <p:cNvSpPr txBox="1"/>
          <p:nvPr/>
        </p:nvSpPr>
        <p:spPr>
          <a:xfrm>
            <a:off x="413136" y="1276749"/>
            <a:ext cx="6406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Klasterisasi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kuota </a:t>
            </a:r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Kepesertaan</a:t>
            </a:r>
            <a:endParaRPr lang="id-ID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732EDC-7A9F-5D58-EB36-192B3ADD6251}"/>
              </a:ext>
            </a:extLst>
          </p:cNvPr>
          <p:cNvGraphicFramePr>
            <a:graphicFrameLocks noGrp="1"/>
          </p:cNvGraphicFramePr>
          <p:nvPr/>
        </p:nvGraphicFramePr>
        <p:xfrm>
          <a:off x="1697176" y="2062262"/>
          <a:ext cx="8822989" cy="403688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1522135">
                  <a:extLst>
                    <a:ext uri="{9D8B030D-6E8A-4147-A177-3AD203B41FA5}">
                      <a16:colId xmlns:a16="http://schemas.microsoft.com/office/drawing/2014/main" val="2833162155"/>
                    </a:ext>
                  </a:extLst>
                </a:gridCol>
                <a:gridCol w="1522135">
                  <a:extLst>
                    <a:ext uri="{9D8B030D-6E8A-4147-A177-3AD203B41FA5}">
                      <a16:colId xmlns:a16="http://schemas.microsoft.com/office/drawing/2014/main" val="2232744452"/>
                    </a:ext>
                  </a:extLst>
                </a:gridCol>
                <a:gridCol w="1441312">
                  <a:extLst>
                    <a:ext uri="{9D8B030D-6E8A-4147-A177-3AD203B41FA5}">
                      <a16:colId xmlns:a16="http://schemas.microsoft.com/office/drawing/2014/main" val="2852797930"/>
                    </a:ext>
                  </a:extLst>
                </a:gridCol>
                <a:gridCol w="1373961">
                  <a:extLst>
                    <a:ext uri="{9D8B030D-6E8A-4147-A177-3AD203B41FA5}">
                      <a16:colId xmlns:a16="http://schemas.microsoft.com/office/drawing/2014/main" val="2727980190"/>
                    </a:ext>
                  </a:extLst>
                </a:gridCol>
                <a:gridCol w="1481723">
                  <a:extLst>
                    <a:ext uri="{9D8B030D-6E8A-4147-A177-3AD203B41FA5}">
                      <a16:colId xmlns:a16="http://schemas.microsoft.com/office/drawing/2014/main" val="2977866844"/>
                    </a:ext>
                  </a:extLst>
                </a:gridCol>
                <a:gridCol w="1481723">
                  <a:extLst>
                    <a:ext uri="{9D8B030D-6E8A-4147-A177-3AD203B41FA5}">
                      <a16:colId xmlns:a16="http://schemas.microsoft.com/office/drawing/2014/main" val="3424036187"/>
                    </a:ext>
                  </a:extLst>
                </a:gridCol>
              </a:tblGrid>
              <a:tr h="314007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Klaster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id-ID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 Maksimal Proposal</a:t>
                      </a:r>
                      <a:endParaRPr lang="id-ID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508951"/>
                  </a:ext>
                </a:extLst>
              </a:tr>
              <a:tr h="1466156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Inovasi Teknologi Digital Pendidikan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Inovasi Pembelajaran Digital Pendidikan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Video Digital Pendidikan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Poster Digital Pendidikan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Microteaching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Digital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5541783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9754730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2792852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9442697"/>
                  </a:ext>
                </a:extLst>
              </a:tr>
              <a:tr h="31400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IV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id-ID" sz="1800" kern="120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9819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94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9BD1-6F36-11E4-502E-571254632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CA2D2A-86F7-E9B1-B24C-18CBC153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35882" t="11227" r="14882" b="13315"/>
          <a:stretch>
            <a:fillRect/>
          </a:stretch>
        </p:blipFill>
        <p:spPr>
          <a:xfrm>
            <a:off x="7061200" y="279227"/>
            <a:ext cx="7843520" cy="6761653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B12C70EC-675F-0C52-A10D-4B68EA1B763B}"/>
              </a:ext>
            </a:extLst>
          </p:cNvPr>
          <p:cNvSpPr/>
          <p:nvPr/>
        </p:nvSpPr>
        <p:spPr>
          <a:xfrm>
            <a:off x="4594850" y="23702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8F24C10-F109-105F-4BA0-DDB08BBE2A3C}"/>
              </a:ext>
            </a:extLst>
          </p:cNvPr>
          <p:cNvSpPr/>
          <p:nvPr/>
        </p:nvSpPr>
        <p:spPr>
          <a:xfrm>
            <a:off x="4836160" y="5493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396A4B-A7BC-8852-A40F-3320B36DB220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1F6E9-D786-DD36-5A7F-ED54F7F80635}"/>
              </a:ext>
            </a:extLst>
          </p:cNvPr>
          <p:cNvSpPr txBox="1"/>
          <p:nvPr/>
        </p:nvSpPr>
        <p:spPr>
          <a:xfrm>
            <a:off x="6101156" y="46206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Klasterisasi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LIDM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A3C79-6455-1495-9F05-37BD560AF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1" y="1136408"/>
            <a:ext cx="5189219" cy="5564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5FF636-C402-6003-915D-3C16B8DA5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927" y="1314324"/>
            <a:ext cx="5189219" cy="53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F158E-D606-BC34-AB70-6C4A8483D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E15BEE-4BCD-4D8C-6975-A86092677C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35882" t="11227" r="14882" b="13315"/>
          <a:stretch>
            <a:fillRect/>
          </a:stretch>
        </p:blipFill>
        <p:spPr>
          <a:xfrm>
            <a:off x="7061200" y="279227"/>
            <a:ext cx="7843520" cy="6761653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D7B06ECA-4915-B946-2B08-47D4F3D99C5F}"/>
              </a:ext>
            </a:extLst>
          </p:cNvPr>
          <p:cNvSpPr/>
          <p:nvPr/>
        </p:nvSpPr>
        <p:spPr>
          <a:xfrm>
            <a:off x="4594850" y="23702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4D4902E6-D8A4-AD09-6915-F99447F109F7}"/>
              </a:ext>
            </a:extLst>
          </p:cNvPr>
          <p:cNvSpPr/>
          <p:nvPr/>
        </p:nvSpPr>
        <p:spPr>
          <a:xfrm>
            <a:off x="4836160" y="5493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5FD080-9450-B328-C3F3-F8B9766C6B71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78779-1552-6868-A662-F1DC148A40EE}"/>
              </a:ext>
            </a:extLst>
          </p:cNvPr>
          <p:cNvSpPr txBox="1"/>
          <p:nvPr/>
        </p:nvSpPr>
        <p:spPr>
          <a:xfrm>
            <a:off x="6101156" y="46206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Klasterisasi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LIDM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74D9F-E116-0673-00C7-837E6CF1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6" y="1082190"/>
            <a:ext cx="5406487" cy="5591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74783-65C0-7DBA-EE5E-362E6C94A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323" y="1096478"/>
            <a:ext cx="5416425" cy="55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4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2AA2D-6CBC-7E45-5329-78842CCF7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A00AA9-96A4-1126-6CBC-CC17275BEE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35882" t="11227" r="14882" b="13315"/>
          <a:stretch>
            <a:fillRect/>
          </a:stretch>
        </p:blipFill>
        <p:spPr>
          <a:xfrm>
            <a:off x="7061200" y="279227"/>
            <a:ext cx="7843520" cy="6761653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852E8FA8-B2E1-6B5F-4DF9-A908A8223645}"/>
              </a:ext>
            </a:extLst>
          </p:cNvPr>
          <p:cNvSpPr/>
          <p:nvPr/>
        </p:nvSpPr>
        <p:spPr>
          <a:xfrm>
            <a:off x="4594850" y="23702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1BC1391-24B3-012C-7298-6D202408F46C}"/>
              </a:ext>
            </a:extLst>
          </p:cNvPr>
          <p:cNvSpPr/>
          <p:nvPr/>
        </p:nvSpPr>
        <p:spPr>
          <a:xfrm>
            <a:off x="4836160" y="5493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E0709F-2A7D-EFD1-05B8-DF67166E65B7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CCA6A-F04E-35B2-FDC0-0B5C23592CFF}"/>
              </a:ext>
            </a:extLst>
          </p:cNvPr>
          <p:cNvSpPr txBox="1"/>
          <p:nvPr/>
        </p:nvSpPr>
        <p:spPr>
          <a:xfrm>
            <a:off x="6101156" y="46206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Klasterisasi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LIDM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B4184-2521-8978-5F39-C4BBD3912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85" y="1110766"/>
            <a:ext cx="5436077" cy="5611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C449AF-B11E-2129-F3A5-3D33B605F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64" y="1110766"/>
            <a:ext cx="5431251" cy="56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CD4E5-3E66-6E12-F165-289C759E1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529276-CC5B-2F80-7CCF-CE390C65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35882" t="11227" r="14882" b="13315"/>
          <a:stretch>
            <a:fillRect/>
          </a:stretch>
        </p:blipFill>
        <p:spPr>
          <a:xfrm>
            <a:off x="7061200" y="279227"/>
            <a:ext cx="7843520" cy="6761653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128874A5-CEFA-DCA9-0F7B-298AD4E84AFE}"/>
              </a:ext>
            </a:extLst>
          </p:cNvPr>
          <p:cNvSpPr/>
          <p:nvPr/>
        </p:nvSpPr>
        <p:spPr>
          <a:xfrm>
            <a:off x="4594850" y="23702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F50C2A4-E184-2AC4-30AD-1540740A3C62}"/>
              </a:ext>
            </a:extLst>
          </p:cNvPr>
          <p:cNvSpPr/>
          <p:nvPr/>
        </p:nvSpPr>
        <p:spPr>
          <a:xfrm>
            <a:off x="4836160" y="5493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21C306-39F2-4560-C9B8-E6CA52CB7BF7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FC478-5BE4-182A-A1D3-A34EEABD74F6}"/>
              </a:ext>
            </a:extLst>
          </p:cNvPr>
          <p:cNvSpPr txBox="1"/>
          <p:nvPr/>
        </p:nvSpPr>
        <p:spPr>
          <a:xfrm>
            <a:off x="6101156" y="46206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Klasterisasi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LIDM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19BA9-E126-83DB-17B3-848FBE96D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22" y="1090133"/>
            <a:ext cx="5412858" cy="5608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97034-FDB8-4D4B-A9AD-9C0F3E617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322" y="1090133"/>
            <a:ext cx="5412856" cy="56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9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86422-4CE7-30A1-DCD7-1427E510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673FBB-91F6-96AA-0742-9C775066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35882" t="11227" r="14882" b="13315"/>
          <a:stretch>
            <a:fillRect/>
          </a:stretch>
        </p:blipFill>
        <p:spPr>
          <a:xfrm>
            <a:off x="7061200" y="279227"/>
            <a:ext cx="7843520" cy="6761653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F5925C22-73E7-30D9-883D-DBBCEBD1DEC5}"/>
              </a:ext>
            </a:extLst>
          </p:cNvPr>
          <p:cNvSpPr/>
          <p:nvPr/>
        </p:nvSpPr>
        <p:spPr>
          <a:xfrm>
            <a:off x="4594850" y="23702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C7B6731-9F35-ED21-A1B4-7CA6657A9E92}"/>
              </a:ext>
            </a:extLst>
          </p:cNvPr>
          <p:cNvSpPr/>
          <p:nvPr/>
        </p:nvSpPr>
        <p:spPr>
          <a:xfrm>
            <a:off x="4836160" y="54935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FA7EA9-F5A6-BD47-FD40-62A72C0372D7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A8F50-5400-589A-164E-5ABF75BB70C9}"/>
              </a:ext>
            </a:extLst>
          </p:cNvPr>
          <p:cNvSpPr txBox="1"/>
          <p:nvPr/>
        </p:nvSpPr>
        <p:spPr>
          <a:xfrm>
            <a:off x="6101156" y="46206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Klasterisasi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LIDM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F021A-C9DD-5EC8-5AB2-5E39C8449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0" y="1110765"/>
            <a:ext cx="5327483" cy="5671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2BEA2-29B6-CA2A-3DEA-DB4724329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995" y="1110765"/>
            <a:ext cx="5327483" cy="570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1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707D60-091C-123B-4100-2AEA58467B83}"/>
              </a:ext>
            </a:extLst>
          </p:cNvPr>
          <p:cNvSpPr txBox="1">
            <a:spLocks/>
          </p:cNvSpPr>
          <p:nvPr/>
        </p:nvSpPr>
        <p:spPr>
          <a:xfrm>
            <a:off x="507093" y="4608682"/>
            <a:ext cx="11177813" cy="13098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TERIMA KASIH </a:t>
            </a:r>
          </a:p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SELAMAT BERKARYA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B4C258-B2EE-6CBE-83D7-762DE0CB7C02}"/>
              </a:ext>
            </a:extLst>
          </p:cNvPr>
          <p:cNvGrpSpPr/>
          <p:nvPr/>
        </p:nvGrpSpPr>
        <p:grpSpPr>
          <a:xfrm>
            <a:off x="3711440" y="1103804"/>
            <a:ext cx="4899160" cy="3055171"/>
            <a:chOff x="3723934" y="1463039"/>
            <a:chExt cx="4744123" cy="2842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51F468-6DA5-2FA7-4B8A-AA0115670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3934" y="1549100"/>
              <a:ext cx="4744123" cy="27559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96365D-5341-1B35-7E43-AB441022081F}"/>
                </a:ext>
              </a:extLst>
            </p:cNvPr>
            <p:cNvSpPr/>
            <p:nvPr/>
          </p:nvSpPr>
          <p:spPr>
            <a:xfrm>
              <a:off x="7143078" y="1463039"/>
              <a:ext cx="1151068" cy="387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273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9C3FA0-BC93-FCFF-04FC-D53E4FE0EF61}"/>
              </a:ext>
            </a:extLst>
          </p:cNvPr>
          <p:cNvSpPr txBox="1">
            <a:spLocks/>
          </p:cNvSpPr>
          <p:nvPr/>
        </p:nvSpPr>
        <p:spPr>
          <a:xfrm>
            <a:off x="6734096" y="2267488"/>
            <a:ext cx="4784600" cy="756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TENTANG</a:t>
            </a:r>
            <a:br>
              <a:rPr lang="en-US" sz="5400"/>
            </a:br>
            <a:r>
              <a:rPr lang="en-US" sz="5400"/>
              <a:t>LIDM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382699-1631-5D8B-4D9A-83583E231239}"/>
              </a:ext>
            </a:extLst>
          </p:cNvPr>
          <p:cNvSpPr/>
          <p:nvPr/>
        </p:nvSpPr>
        <p:spPr>
          <a:xfrm>
            <a:off x="6734096" y="4297761"/>
            <a:ext cx="51672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Buku</a:t>
            </a:r>
            <a:r>
              <a:rPr lang="en-US" sz="2000" b="1" dirty="0"/>
              <a:t> </a:t>
            </a:r>
            <a:r>
              <a:rPr lang="en-US" sz="2000" b="1" dirty="0" err="1"/>
              <a:t>Pedoman</a:t>
            </a:r>
            <a:r>
              <a:rPr lang="en-US" sz="2000" b="1" dirty="0"/>
              <a:t> LIDM V/2024: </a:t>
            </a:r>
            <a:r>
              <a:rPr lang="en-US" sz="2000" dirty="0">
                <a:hlinkClick r:id="rId2"/>
              </a:rPr>
              <a:t>https://pusatprestasinasional.kemdikbud.go.id/uploads/lampiran/Pedoman%20LIDM%20DIKTI%202024.pdf</a:t>
            </a:r>
            <a:r>
              <a:rPr lang="en-US" sz="2000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B26D52-F36F-600E-7BDE-A59C7EBBEEC7}"/>
              </a:ext>
            </a:extLst>
          </p:cNvPr>
          <p:cNvGrpSpPr/>
          <p:nvPr/>
        </p:nvGrpSpPr>
        <p:grpSpPr>
          <a:xfrm>
            <a:off x="587240" y="1516828"/>
            <a:ext cx="5910376" cy="3668357"/>
            <a:chOff x="3723934" y="1463039"/>
            <a:chExt cx="4744123" cy="28420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ADECC8-B4F1-66F1-A5B4-7B650121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3934" y="1549100"/>
              <a:ext cx="4744123" cy="275595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734141-4925-04D9-154C-AD0CF6226C1D}"/>
                </a:ext>
              </a:extLst>
            </p:cNvPr>
            <p:cNvSpPr/>
            <p:nvPr/>
          </p:nvSpPr>
          <p:spPr>
            <a:xfrm>
              <a:off x="7143078" y="1463039"/>
              <a:ext cx="1151068" cy="387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4912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C65449B-601C-D450-1D42-3BD4FEEFEAC8}"/>
              </a:ext>
            </a:extLst>
          </p:cNvPr>
          <p:cNvGrpSpPr/>
          <p:nvPr/>
        </p:nvGrpSpPr>
        <p:grpSpPr>
          <a:xfrm>
            <a:off x="1037484" y="1264050"/>
            <a:ext cx="2784737" cy="1448670"/>
            <a:chOff x="1006997" y="1632030"/>
            <a:chExt cx="2784737" cy="14486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56CDCB-76B0-C7E3-B048-937B396656E3}"/>
                </a:ext>
              </a:extLst>
            </p:cNvPr>
            <p:cNvSpPr txBox="1"/>
            <p:nvPr/>
          </p:nvSpPr>
          <p:spPr>
            <a:xfrm>
              <a:off x="1006997" y="1632030"/>
              <a:ext cx="278473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8800" b="1" dirty="0">
                  <a:latin typeface="Franklin Gothic Demi" panose="020B0703020102020204" pitchFamily="34" charset="0"/>
                </a:rPr>
                <a:t>LIDM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6682FD-A2F8-7163-7652-71CEE0E3C399}"/>
                </a:ext>
              </a:extLst>
            </p:cNvPr>
            <p:cNvSpPr txBox="1"/>
            <p:nvPr/>
          </p:nvSpPr>
          <p:spPr>
            <a:xfrm>
              <a:off x="1064872" y="2711368"/>
              <a:ext cx="2677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pc="-150" dirty="0"/>
                <a:t>Lomba Inovasi Digital Mahasiswa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75F393C-E878-79C2-23B9-4A1CB7A73EED}"/>
              </a:ext>
            </a:extLst>
          </p:cNvPr>
          <p:cNvSpPr txBox="1"/>
          <p:nvPr/>
        </p:nvSpPr>
        <p:spPr>
          <a:xfrm>
            <a:off x="1095359" y="2770825"/>
            <a:ext cx="4734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Ajang talenta </a:t>
            </a:r>
            <a:r>
              <a:rPr lang="id-ID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Kementerian Pendidikan, Kebudayaan, Riset dan teknologi (</a:t>
            </a:r>
            <a:r>
              <a:rPr lang="id-ID" sz="1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Kemdikbudristek</a:t>
            </a:r>
            <a:r>
              <a:rPr lang="id-ID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Republik Indonesia bertujuan untuk </a:t>
            </a:r>
            <a:r>
              <a:rPr lang="id-ID" sz="1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id-ID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meningkatkan </a:t>
            </a:r>
            <a:r>
              <a:rPr lang="id-ID" sz="18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literasi</a:t>
            </a:r>
            <a:r>
              <a:rPr lang="id-ID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digital mahasiswa dengan memperlombakan 5 divisi  </a:t>
            </a:r>
            <a:endParaRPr lang="id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BEC6B3-D94D-FE3E-BB7D-2AC2D5966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42" t="10127" r="34998" b="40124"/>
          <a:stretch/>
        </p:blipFill>
        <p:spPr>
          <a:xfrm>
            <a:off x="7374552" y="1158240"/>
            <a:ext cx="1826999" cy="1793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2D569C-D733-6672-752B-42C8E89D19A9}"/>
              </a:ext>
            </a:extLst>
          </p:cNvPr>
          <p:cNvSpPr txBox="1"/>
          <p:nvPr/>
        </p:nvSpPr>
        <p:spPr>
          <a:xfrm>
            <a:off x="7458373" y="2909849"/>
            <a:ext cx="1651813" cy="4348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id-ID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 Inovasi Pembelajaran Digital Pendidikan</a:t>
            </a:r>
            <a:endParaRPr lang="id-ID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CC7421-9BBB-9B43-9F8E-628ACD01D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6" t="17384" r="55756" b="18105"/>
          <a:stretch/>
        </p:blipFill>
        <p:spPr>
          <a:xfrm>
            <a:off x="7438455" y="3598121"/>
            <a:ext cx="1826999" cy="25412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E0F01F-A242-339B-C930-2C1137532832}"/>
              </a:ext>
            </a:extLst>
          </p:cNvPr>
          <p:cNvSpPr txBox="1"/>
          <p:nvPr/>
        </p:nvSpPr>
        <p:spPr>
          <a:xfrm>
            <a:off x="7602869" y="6175345"/>
            <a:ext cx="1498170" cy="4348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id-ID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 Inovasi Teknologi Digital Pendidikan</a:t>
            </a:r>
            <a:endParaRPr lang="id-ID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21D420-93C2-0498-E75A-2644A6662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47" t="28464" r="43702" b="29074"/>
          <a:stretch/>
        </p:blipFill>
        <p:spPr>
          <a:xfrm>
            <a:off x="9482372" y="4749171"/>
            <a:ext cx="1826999" cy="13827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64D21-69DD-B18F-AB6F-EE72334F85C5}"/>
              </a:ext>
            </a:extLst>
          </p:cNvPr>
          <p:cNvSpPr txBox="1"/>
          <p:nvPr/>
        </p:nvSpPr>
        <p:spPr>
          <a:xfrm>
            <a:off x="9686429" y="6213110"/>
            <a:ext cx="1414349" cy="4348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id-ID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 Video Digital pendidikan</a:t>
            </a:r>
            <a:endParaRPr lang="id-ID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ED35A0-6A29-FD48-1D6A-77B4224A3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39" t="11806" r="23431" b="28945"/>
          <a:stretch/>
        </p:blipFill>
        <p:spPr>
          <a:xfrm>
            <a:off x="9477838" y="2712720"/>
            <a:ext cx="1831533" cy="17192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12DF30A-E34F-6F9E-1F27-15B69C9B827F}"/>
              </a:ext>
            </a:extLst>
          </p:cNvPr>
          <p:cNvSpPr txBox="1"/>
          <p:nvPr/>
        </p:nvSpPr>
        <p:spPr>
          <a:xfrm>
            <a:off x="9580238" y="4412668"/>
            <a:ext cx="1414349" cy="255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id-ID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 Poster Digital</a:t>
            </a:r>
            <a:endParaRPr lang="id-ID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8CECA6-1E53-138A-1FA4-F1B5E7FDD06F}"/>
              </a:ext>
            </a:extLst>
          </p:cNvPr>
          <p:cNvSpPr txBox="1"/>
          <p:nvPr/>
        </p:nvSpPr>
        <p:spPr>
          <a:xfrm>
            <a:off x="9525220" y="2349048"/>
            <a:ext cx="1629296" cy="25532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</a:pPr>
            <a:r>
              <a:rPr lang="id-ID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 </a:t>
            </a:r>
            <a:r>
              <a:rPr lang="id-ID" sz="1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Microteaching</a:t>
            </a:r>
            <a:r>
              <a:rPr lang="id-ID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Digital</a:t>
            </a:r>
            <a:endParaRPr lang="id-ID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5055C7-810B-3107-D1BC-5CF5F19924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52" t="20423" r="33701" b="30257"/>
          <a:stretch/>
        </p:blipFill>
        <p:spPr>
          <a:xfrm>
            <a:off x="9430456" y="1159431"/>
            <a:ext cx="1724060" cy="1018819"/>
          </a:xfrm>
          <a:prstGeom prst="rect">
            <a:avLst/>
          </a:prstGeom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70EADF7A-F607-E9DA-1436-BCD4A48823C2}"/>
              </a:ext>
            </a:extLst>
          </p:cNvPr>
          <p:cNvSpPr txBox="1"/>
          <p:nvPr/>
        </p:nvSpPr>
        <p:spPr>
          <a:xfrm>
            <a:off x="1095359" y="4170999"/>
            <a:ext cx="473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LIDM</a:t>
            </a:r>
            <a:r>
              <a:rPr lang="id-ID" dirty="0"/>
              <a:t> ke-</a:t>
            </a:r>
            <a:r>
              <a:rPr lang="en-US" dirty="0"/>
              <a:t>5</a:t>
            </a:r>
            <a:r>
              <a:rPr lang="id-ID" dirty="0"/>
              <a:t> diselenggarakan di:</a:t>
            </a:r>
          </a:p>
        </p:txBody>
      </p:sp>
      <p:pic>
        <p:nvPicPr>
          <p:cNvPr id="2" name="Picture 10" descr="Logo IPB University">
            <a:extLst>
              <a:ext uri="{FF2B5EF4-FFF2-40B4-BE49-F238E27FC236}">
                <a16:creationId xmlns:a16="http://schemas.microsoft.com/office/drawing/2014/main" id="{E854ED9E-6BD1-5554-86BC-2AD27B44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44" y="4540331"/>
            <a:ext cx="2540754" cy="177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82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9FEB08-58FC-72C3-21DA-7ABD6162ED71}"/>
              </a:ext>
            </a:extLst>
          </p:cNvPr>
          <p:cNvSpPr txBox="1">
            <a:spLocks/>
          </p:cNvSpPr>
          <p:nvPr/>
        </p:nvSpPr>
        <p:spPr>
          <a:xfrm>
            <a:off x="802121" y="2991676"/>
            <a:ext cx="2676573" cy="14113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DASAR </a:t>
            </a:r>
            <a:endParaRPr lang="id-ID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HUKUM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81BFE-28ED-F59E-506F-E94C497B2FBA}"/>
              </a:ext>
            </a:extLst>
          </p:cNvPr>
          <p:cNvSpPr txBox="1">
            <a:spLocks/>
          </p:cNvSpPr>
          <p:nvPr/>
        </p:nvSpPr>
        <p:spPr>
          <a:xfrm>
            <a:off x="4257238" y="1220855"/>
            <a:ext cx="7701082" cy="47737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 rtl="0">
              <a:lnSpc>
                <a:spcPct val="100000"/>
              </a:lnSpc>
              <a:buFont typeface="+mj-lt"/>
              <a:buAutoNum type="arabicPeriod"/>
            </a:pPr>
            <a:r>
              <a:rPr lang="id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Undang-Undang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Nomor 20 Tahun 2003 tentang Sistem Pendidikan Nasional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d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Undang-Undang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Nomor 12 Tahun 2012 tentang Pendidikan Tinggi.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 Pemerintah Republik Indonesia Nomor 4 Tahun 2014 tentang Penyelenggaraan Pendidikan Tinggi dan Pengelolaan Perguruan Tinggi.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 Pemerintah Republik Indonesia Nomor 57 Tahun 2021 tentang Standar Nasional Pendidikan, dan perubahannya pada Peraturan Pemerintah Republik Indonesia Nomor 04 Tahun 2022.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 Presiden Republik Indonesia Nomor 8 Tahun 2012 tentang Kerangka Kualifikasi Nasional Indonesia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 Menteri Pendidikan dan Kebudayaan Republik Indonesia Nomor 53 Tahun 2023 tentang P</a:t>
            </a:r>
            <a:r>
              <a:rPr lang="id-ID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enjaminan Mutu</a:t>
            </a: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Pendidikan Tinggi.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id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 Menteri Kementerian Pendidikan dan Kebudayaan Nomor 45 Tahun 2019 tentang Organisasi dan Tata Kerja Kementerian Pendidikan dan Kebudayaan.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536F3A-5436-C016-E3F4-98BE2765060E}"/>
              </a:ext>
            </a:extLst>
          </p:cNvPr>
          <p:cNvGrpSpPr/>
          <p:nvPr/>
        </p:nvGrpSpPr>
        <p:grpSpPr>
          <a:xfrm>
            <a:off x="-2456013" y="2296271"/>
            <a:ext cx="6439850" cy="4086768"/>
            <a:chOff x="-2206816" y="2303891"/>
            <a:chExt cx="6439850" cy="40867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9FE47B-B1EB-E309-6B9A-3204ECDCA2CE}"/>
                </a:ext>
              </a:extLst>
            </p:cNvPr>
            <p:cNvSpPr/>
            <p:nvPr/>
          </p:nvSpPr>
          <p:spPr>
            <a:xfrm>
              <a:off x="-1950870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1636FE-33EE-CAC0-D474-97A2A9652469}"/>
                </a:ext>
              </a:extLst>
            </p:cNvPr>
            <p:cNvSpPr/>
            <p:nvPr/>
          </p:nvSpPr>
          <p:spPr>
            <a:xfrm>
              <a:off x="-2206816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8F53E-4CEC-8EAE-92C7-20E5A471EF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3403" t="11133" r="15877" b="11133"/>
          <a:stretch>
            <a:fillRect/>
          </a:stretch>
        </p:blipFill>
        <p:spPr>
          <a:xfrm flipH="1">
            <a:off x="-2638893" y="1052089"/>
            <a:ext cx="6183904" cy="5330950"/>
          </a:xfrm>
          <a:custGeom>
            <a:avLst/>
            <a:gdLst>
              <a:gd name="connsiteX0" fmla="*/ 4662344 w 6183904"/>
              <a:gd name="connsiteY0" fmla="*/ 0 h 5330950"/>
              <a:gd name="connsiteX1" fmla="*/ 1521560 w 6183904"/>
              <a:gd name="connsiteY1" fmla="*/ 0 h 5330950"/>
              <a:gd name="connsiteX2" fmla="*/ 0 w 6183904"/>
              <a:gd name="connsiteY2" fmla="*/ 2665475 h 5330950"/>
              <a:gd name="connsiteX3" fmla="*/ 1521560 w 6183904"/>
              <a:gd name="connsiteY3" fmla="*/ 5330950 h 5330950"/>
              <a:gd name="connsiteX4" fmla="*/ 4662344 w 6183904"/>
              <a:gd name="connsiteY4" fmla="*/ 5330950 h 5330950"/>
              <a:gd name="connsiteX5" fmla="*/ 6183904 w 6183904"/>
              <a:gd name="connsiteY5" fmla="*/ 2665475 h 533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3904" h="5330950">
                <a:moveTo>
                  <a:pt x="4662344" y="0"/>
                </a:moveTo>
                <a:lnTo>
                  <a:pt x="1521560" y="0"/>
                </a:lnTo>
                <a:lnTo>
                  <a:pt x="0" y="2665475"/>
                </a:lnTo>
                <a:lnTo>
                  <a:pt x="1521560" y="5330950"/>
                </a:lnTo>
                <a:lnTo>
                  <a:pt x="4662344" y="5330950"/>
                </a:lnTo>
                <a:lnTo>
                  <a:pt x="6183904" y="2665475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3ADAA3-B22E-22A6-C965-8E46BCC951A7}"/>
              </a:ext>
            </a:extLst>
          </p:cNvPr>
          <p:cNvSpPr txBox="1"/>
          <p:nvPr/>
        </p:nvSpPr>
        <p:spPr>
          <a:xfrm>
            <a:off x="89894" y="2730545"/>
            <a:ext cx="31470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DASAR </a:t>
            </a:r>
          </a:p>
          <a:p>
            <a:r>
              <a:rPr lang="id-ID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HUKUM</a:t>
            </a:r>
          </a:p>
        </p:txBody>
      </p:sp>
    </p:spTree>
    <p:extLst>
      <p:ext uri="{BB962C8B-B14F-4D97-AF65-F5344CB8AC3E}">
        <p14:creationId xmlns:p14="http://schemas.microsoft.com/office/powerpoint/2010/main" val="411836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exagon 26">
            <a:extLst>
              <a:ext uri="{FF2B5EF4-FFF2-40B4-BE49-F238E27FC236}">
                <a16:creationId xmlns:a16="http://schemas.microsoft.com/office/drawing/2014/main" id="{2A475C74-685C-715D-1C9E-2DC559D5C557}"/>
              </a:ext>
            </a:extLst>
          </p:cNvPr>
          <p:cNvSpPr/>
          <p:nvPr/>
        </p:nvSpPr>
        <p:spPr>
          <a:xfrm>
            <a:off x="8368188" y="1898704"/>
            <a:ext cx="5752783" cy="4959296"/>
          </a:xfrm>
          <a:prstGeom prst="hexagon">
            <a:avLst>
              <a:gd name="adj" fmla="val 33369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56FE4F-27FF-5DE1-CE4B-446CC4C97CA3}"/>
              </a:ext>
            </a:extLst>
          </p:cNvPr>
          <p:cNvSpPr/>
          <p:nvPr/>
        </p:nvSpPr>
        <p:spPr>
          <a:xfrm>
            <a:off x="-446050" y="1398905"/>
            <a:ext cx="3820160" cy="883920"/>
          </a:xfrm>
          <a:custGeom>
            <a:avLst/>
            <a:gdLst>
              <a:gd name="connsiteX0" fmla="*/ 0 w 3820160"/>
              <a:gd name="connsiteY0" fmla="*/ 0 h 650240"/>
              <a:gd name="connsiteX1" fmla="*/ 3454400 w 3820160"/>
              <a:gd name="connsiteY1" fmla="*/ 0 h 650240"/>
              <a:gd name="connsiteX2" fmla="*/ 3820160 w 3820160"/>
              <a:gd name="connsiteY2" fmla="*/ 325120 h 650240"/>
              <a:gd name="connsiteX3" fmla="*/ 3454400 w 3820160"/>
              <a:gd name="connsiteY3" fmla="*/ 650240 h 650240"/>
              <a:gd name="connsiteX4" fmla="*/ 0 w 3820160"/>
              <a:gd name="connsiteY4" fmla="*/ 65024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0160" h="650240">
                <a:moveTo>
                  <a:pt x="0" y="0"/>
                </a:moveTo>
                <a:lnTo>
                  <a:pt x="3454400" y="0"/>
                </a:lnTo>
                <a:lnTo>
                  <a:pt x="3820160" y="325120"/>
                </a:lnTo>
                <a:lnTo>
                  <a:pt x="3454400" y="650240"/>
                </a:lnTo>
                <a:lnTo>
                  <a:pt x="0" y="650240"/>
                </a:lnTo>
                <a:close/>
              </a:path>
            </a:pathLst>
          </a:cu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01E28EA-2597-7345-9BA0-F597268B47B7}"/>
              </a:ext>
            </a:extLst>
          </p:cNvPr>
          <p:cNvSpPr/>
          <p:nvPr/>
        </p:nvSpPr>
        <p:spPr>
          <a:xfrm>
            <a:off x="-91440" y="1602105"/>
            <a:ext cx="3820160" cy="883920"/>
          </a:xfrm>
          <a:custGeom>
            <a:avLst/>
            <a:gdLst>
              <a:gd name="connsiteX0" fmla="*/ 0 w 3820160"/>
              <a:gd name="connsiteY0" fmla="*/ 0 h 650240"/>
              <a:gd name="connsiteX1" fmla="*/ 3454400 w 3820160"/>
              <a:gd name="connsiteY1" fmla="*/ 0 h 650240"/>
              <a:gd name="connsiteX2" fmla="*/ 3820160 w 3820160"/>
              <a:gd name="connsiteY2" fmla="*/ 325120 h 650240"/>
              <a:gd name="connsiteX3" fmla="*/ 3454400 w 3820160"/>
              <a:gd name="connsiteY3" fmla="*/ 650240 h 650240"/>
              <a:gd name="connsiteX4" fmla="*/ 0 w 3820160"/>
              <a:gd name="connsiteY4" fmla="*/ 65024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0160" h="650240">
                <a:moveTo>
                  <a:pt x="0" y="0"/>
                </a:moveTo>
                <a:lnTo>
                  <a:pt x="3454400" y="0"/>
                </a:lnTo>
                <a:lnTo>
                  <a:pt x="3820160" y="325120"/>
                </a:lnTo>
                <a:lnTo>
                  <a:pt x="3454400" y="650240"/>
                </a:lnTo>
                <a:lnTo>
                  <a:pt x="0" y="650240"/>
                </a:lnTo>
                <a:close/>
              </a:path>
            </a:pathLst>
          </a:cu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96F8F-99EB-2057-97D9-2527F0EE7523}"/>
              </a:ext>
            </a:extLst>
          </p:cNvPr>
          <p:cNvSpPr txBox="1"/>
          <p:nvPr/>
        </p:nvSpPr>
        <p:spPr>
          <a:xfrm>
            <a:off x="656976" y="1738094"/>
            <a:ext cx="232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TUJUAN</a:t>
            </a:r>
            <a:endParaRPr lang="id-ID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44D94-09B2-D76A-8FCC-019E4C557473}"/>
              </a:ext>
            </a:extLst>
          </p:cNvPr>
          <p:cNvSpPr txBox="1"/>
          <p:nvPr/>
        </p:nvSpPr>
        <p:spPr>
          <a:xfrm>
            <a:off x="1026159" y="2689225"/>
            <a:ext cx="7047029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id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Meningkatkan </a:t>
            </a:r>
            <a:r>
              <a:rPr lang="id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literasi</a:t>
            </a:r>
            <a:r>
              <a:rPr lang="id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digital mahasiswa untuk mendukung peningkatan pendidikan di perguruan tinggi</a:t>
            </a:r>
            <a:endParaRPr lang="id-ID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id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Menumbuhkembangkan kreativitas dan inovasi mahasiswa dalam bidang pendidikan melalui penerapan teknologi digital.</a:t>
            </a:r>
            <a:endParaRPr lang="id-ID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id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Meningkatkan kesadaran dan kepedulian mahasiswa untuk berkontribusi dalam pencapaian pembangunan berkelanjutan melalui penerapan teknologi digital.</a:t>
            </a:r>
            <a:endParaRPr lang="id-ID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id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Menumbuhkembangkan talenta pendidik melalui ajang kompetisi talenta di bidang inovasi digital mahasiswa.</a:t>
            </a:r>
            <a:endParaRPr lang="id-ID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396245ED-9FE1-95D1-7ADB-0F42FD83602A}"/>
              </a:ext>
            </a:extLst>
          </p:cNvPr>
          <p:cNvSpPr/>
          <p:nvPr/>
        </p:nvSpPr>
        <p:spPr>
          <a:xfrm>
            <a:off x="8845708" y="1398905"/>
            <a:ext cx="5752783" cy="4959296"/>
          </a:xfrm>
          <a:prstGeom prst="hexagon">
            <a:avLst>
              <a:gd name="adj" fmla="val 33369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78EDC2-A88E-6B7F-D212-A3B4260F02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882" t="11227" r="14882" b="13315"/>
          <a:stretch>
            <a:fillRect/>
          </a:stretch>
        </p:blipFill>
        <p:spPr>
          <a:xfrm>
            <a:off x="8747762" y="2044065"/>
            <a:ext cx="5752783" cy="4959294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84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EAEEF7B4-1CB5-718F-F18F-DB18E5CD4A7F}"/>
              </a:ext>
            </a:extLst>
          </p:cNvPr>
          <p:cNvSpPr/>
          <p:nvPr/>
        </p:nvSpPr>
        <p:spPr>
          <a:xfrm>
            <a:off x="3120345" y="1050750"/>
            <a:ext cx="5976650" cy="123750"/>
          </a:xfrm>
          <a:prstGeom prst="hexagon">
            <a:avLst>
              <a:gd name="adj" fmla="val 5547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D323954-F99F-F1D5-C02A-71941B6D080B}"/>
              </a:ext>
            </a:extLst>
          </p:cNvPr>
          <p:cNvSpPr/>
          <p:nvPr/>
        </p:nvSpPr>
        <p:spPr>
          <a:xfrm>
            <a:off x="4488150" y="912570"/>
            <a:ext cx="3241040" cy="400110"/>
          </a:xfrm>
          <a:prstGeom prst="hexagon">
            <a:avLst>
              <a:gd name="adj" fmla="val 5547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3EE1CC-AD29-6AA4-A117-64946A641525}"/>
              </a:ext>
            </a:extLst>
          </p:cNvPr>
          <p:cNvGraphicFramePr>
            <a:graphicFrameLocks noGrp="1"/>
          </p:cNvGraphicFramePr>
          <p:nvPr/>
        </p:nvGraphicFramePr>
        <p:xfrm>
          <a:off x="-12673" y="1415626"/>
          <a:ext cx="12217345" cy="51866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443469">
                  <a:extLst>
                    <a:ext uri="{9D8B030D-6E8A-4147-A177-3AD203B41FA5}">
                      <a16:colId xmlns:a16="http://schemas.microsoft.com/office/drawing/2014/main" val="3306364231"/>
                    </a:ext>
                  </a:extLst>
                </a:gridCol>
                <a:gridCol w="2443469">
                  <a:extLst>
                    <a:ext uri="{9D8B030D-6E8A-4147-A177-3AD203B41FA5}">
                      <a16:colId xmlns:a16="http://schemas.microsoft.com/office/drawing/2014/main" val="3452714696"/>
                    </a:ext>
                  </a:extLst>
                </a:gridCol>
                <a:gridCol w="2443469">
                  <a:extLst>
                    <a:ext uri="{9D8B030D-6E8A-4147-A177-3AD203B41FA5}">
                      <a16:colId xmlns:a16="http://schemas.microsoft.com/office/drawing/2014/main" val="2994332922"/>
                    </a:ext>
                  </a:extLst>
                </a:gridCol>
                <a:gridCol w="2443469">
                  <a:extLst>
                    <a:ext uri="{9D8B030D-6E8A-4147-A177-3AD203B41FA5}">
                      <a16:colId xmlns:a16="http://schemas.microsoft.com/office/drawing/2014/main" val="1799247825"/>
                    </a:ext>
                  </a:extLst>
                </a:gridCol>
                <a:gridCol w="2443469">
                  <a:extLst>
                    <a:ext uri="{9D8B030D-6E8A-4147-A177-3AD203B41FA5}">
                      <a16:colId xmlns:a16="http://schemas.microsoft.com/office/drawing/2014/main" val="4260790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Inovasi Teknologi Digital Pendidikan</a:t>
                      </a:r>
                      <a:endParaRPr lang="id-ID" sz="12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Inovasi Pembelajaran  Digital Pendidikan</a:t>
                      </a:r>
                      <a:endParaRPr lang="id-ID" sz="12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Video Digital Pendidikan</a:t>
                      </a:r>
                      <a:endParaRPr lang="id-ID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Poster Digital Pendidikan</a:t>
                      </a:r>
                      <a:endParaRPr lang="id-ID" sz="1200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Microteaching</a:t>
                      </a:r>
                      <a:r>
                        <a:rPr lang="id-ID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Digital</a:t>
                      </a:r>
                      <a:endParaRPr lang="id-ID" sz="1200" dirty="0"/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36398"/>
                  </a:ext>
                </a:extLst>
              </a:tr>
              <a:tr h="499534">
                <a:tc>
                  <a:txBody>
                    <a:bodyPr/>
                    <a:lstStyle/>
                    <a:p>
                      <a:pPr algn="ctr"/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Diarahkan pada pengembangan inovasi teknologi digital  pendidikan</a:t>
                      </a:r>
                      <a:endParaRPr lang="id-ID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Inovasi pembelajaran digital pendidikan difokuskan pada inovasi penggunaan teknologi digital yang sudah ada disertai dengan strategi, pendekatan dan metode pembelajaran serta evaluasi untuk memudahkan pemahaman, </a:t>
                      </a:r>
                      <a:r>
                        <a:rPr lang="id-ID" sz="105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kebermaknaan</a:t>
                      </a:r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pencapaian tujuan belajar. </a:t>
                      </a:r>
                      <a:endParaRPr lang="id-ID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Diarahkan sebagai media/sarana pendidikan bagi masyarakat dalam mendukung pemecahan masalah-masalah terkini yang dipecahkan melalui pendekatan pendidikan. </a:t>
                      </a:r>
                      <a:endParaRPr lang="id-ID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Diarahkan sebagai media/sarana bagi gerakan kepedulian mahasiswa terhadap percepatan tercapainya </a:t>
                      </a:r>
                      <a:r>
                        <a:rPr lang="id-ID" sz="105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SDG’s</a:t>
                      </a:r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melalui penerapan teknologi digital dalam bentuk poster. </a:t>
                      </a:r>
                      <a:endParaRPr lang="id-ID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Diarahkan pada peningkatan kompetensi </a:t>
                      </a:r>
                      <a:r>
                        <a:rPr lang="id-ID" sz="105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pedagogik</a:t>
                      </a:r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05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mahapeserta</a:t>
                      </a:r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didik yang dapat mengintegrasikan aspek-aspek keterampilan mengajar, melalui penerapan teknologi digital dalam bentuk </a:t>
                      </a:r>
                      <a:r>
                        <a:rPr lang="id-ID" sz="105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microteaching</a:t>
                      </a:r>
                      <a:r>
                        <a:rPr lang="id-ID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id-ID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5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solidFill>
                            <a:schemeClr val="bg1"/>
                          </a:solidFill>
                        </a:rPr>
                        <a:t>Lingkup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solidFill>
                            <a:schemeClr val="bg1"/>
                          </a:solidFill>
                        </a:rPr>
                        <a:t>Lingkup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solidFill>
                            <a:schemeClr val="bg1"/>
                          </a:solidFill>
                        </a:rPr>
                        <a:t>Lingkup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solidFill>
                            <a:schemeClr val="bg1"/>
                          </a:solidFill>
                        </a:rPr>
                        <a:t>Lingkup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solidFill>
                            <a:schemeClr val="bg1"/>
                          </a:solidFill>
                        </a:rPr>
                        <a:t>Lingkup</a:t>
                      </a: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87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Makro yaitu inovasi sistem dan teknologi informasi manajemen dan administrasi pendidikan di satuan dan jenjang pendidikan dari tahap perencanaan, pelaksanaan hingga evaluasi pendidikan;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Mikro yaitu inovasi sistem dan teknologi informasi dalam pembelajaran klasikal dari tahap perencanaan, pelaksanaan hingga evaluasi pembelajaran.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Perangkat pembelajaran digital berupa materi ajar/materi belajar dan media pembelajaran untuk pembelajaran berbasis kelas tatap muka maupun maya yang menggunakan jenis pembelajaran klasikal/ kolaboratif/interaktif/personal pada berbagai jenjang pendidikan formal dan non formal;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Perangkat pembelajaran digital berupa materi ajar/belajar dan media pembelajaran untuk pembelajaran (praktikum) di laboratorium nyata maupun maya;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Perangkat pembelajaran digital berupa materi ajar/belajar dan media pembelajaran untuk pendidikan anak berkebutuhan khusus.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Pendidikan untuk Pembangunan Berkelanjutan (ESD) untuk mencapai Tujuan Pembangunan Berkelanjutan (</a:t>
                      </a:r>
                      <a:r>
                        <a:rPr lang="id-ID" sz="1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SDGs</a:t>
                      </a: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Pemecahan masalah terkait isu-isu pendidikan terkini;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 promosi untuk menjaga dan melestarikan lingkungan dari perubahan iklim (</a:t>
                      </a:r>
                      <a:r>
                        <a:rPr lang="id-ID" sz="10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climate</a:t>
                      </a:r>
                      <a:r>
                        <a:rPr lang="id-ID" sz="10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0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melalui pendidikan.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Gerakan kepedulian peningkatan </a:t>
                      </a:r>
                      <a:r>
                        <a:rPr lang="id-ID" sz="1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literasi</a:t>
                      </a: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 kualitas pendidikan berkelanjutan (</a:t>
                      </a:r>
                      <a:r>
                        <a:rPr lang="id-ID" sz="1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ESDG’s</a:t>
                      </a: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Gerakan kepedulian terhadap isu-isu kesetaraan gender untuk pembangunan sumber daya manusia Indonesia berkualitas; dan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Gerakan kepedulian peningkatan kualitas ketahanan pangan dan kesehatan untuk pembangunan sumber daya berkualitas dan berdaya saing. 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Pembelajaran mikro klasikal untuk pendidikan formal di semua satuan pendidikan dan atau Pendidikan tinggi.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Pembelajaran mikro klasikal untuk pendidikan non formal terdiri atas lembaga kursus,  lembaga pelatihan, kelompok belajar, pusat kegiatan belajar masyarakat serta satuan pendidikan yang sejenis.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Pembelajaran klasik  untuk pendidikan berkebutuhan khusus</a:t>
                      </a:r>
                      <a:r>
                        <a:rPr lang="id-ID" sz="1000" dirty="0">
                          <a:effectLst/>
                        </a:rPr>
                        <a:t> </a:t>
                      </a:r>
                      <a:r>
                        <a:rPr lang="id-ID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Pembelajaran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khusus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d-ID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id-ID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871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34C566-F0DC-A441-83E9-0193AB616414}"/>
              </a:ext>
            </a:extLst>
          </p:cNvPr>
          <p:cNvSpPr txBox="1"/>
          <p:nvPr/>
        </p:nvSpPr>
        <p:spPr>
          <a:xfrm>
            <a:off x="4807032" y="912570"/>
            <a:ext cx="260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RUANG LINGKUP</a:t>
            </a:r>
            <a:endParaRPr lang="id-ID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2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A18980-D38C-1C02-F527-4E8D6D6F2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4" y="1109877"/>
            <a:ext cx="5984554" cy="5748073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23C9F16C-68CE-562C-1452-A7799C803252}"/>
              </a:ext>
            </a:extLst>
          </p:cNvPr>
          <p:cNvSpPr/>
          <p:nvPr/>
        </p:nvSpPr>
        <p:spPr>
          <a:xfrm>
            <a:off x="9315608" y="1840865"/>
            <a:ext cx="5752783" cy="4959296"/>
          </a:xfrm>
          <a:prstGeom prst="hexagon">
            <a:avLst>
              <a:gd name="adj" fmla="val 33369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F72F52-36B8-AEB6-B553-9073ABE84373}"/>
              </a:ext>
            </a:extLst>
          </p:cNvPr>
          <p:cNvSpPr/>
          <p:nvPr/>
        </p:nvSpPr>
        <p:spPr>
          <a:xfrm>
            <a:off x="-330200" y="1398905"/>
            <a:ext cx="3820160" cy="883920"/>
          </a:xfrm>
          <a:custGeom>
            <a:avLst/>
            <a:gdLst>
              <a:gd name="connsiteX0" fmla="*/ 0 w 3820160"/>
              <a:gd name="connsiteY0" fmla="*/ 0 h 650240"/>
              <a:gd name="connsiteX1" fmla="*/ 3454400 w 3820160"/>
              <a:gd name="connsiteY1" fmla="*/ 0 h 650240"/>
              <a:gd name="connsiteX2" fmla="*/ 3820160 w 3820160"/>
              <a:gd name="connsiteY2" fmla="*/ 325120 h 650240"/>
              <a:gd name="connsiteX3" fmla="*/ 3454400 w 3820160"/>
              <a:gd name="connsiteY3" fmla="*/ 650240 h 650240"/>
              <a:gd name="connsiteX4" fmla="*/ 0 w 3820160"/>
              <a:gd name="connsiteY4" fmla="*/ 65024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0160" h="650240">
                <a:moveTo>
                  <a:pt x="0" y="0"/>
                </a:moveTo>
                <a:lnTo>
                  <a:pt x="3454400" y="0"/>
                </a:lnTo>
                <a:lnTo>
                  <a:pt x="3820160" y="325120"/>
                </a:lnTo>
                <a:lnTo>
                  <a:pt x="3454400" y="650240"/>
                </a:lnTo>
                <a:lnTo>
                  <a:pt x="0" y="650240"/>
                </a:lnTo>
                <a:close/>
              </a:path>
            </a:pathLst>
          </a:cu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6888B9-6327-6199-DA57-7F34593B5F44}"/>
              </a:ext>
            </a:extLst>
          </p:cNvPr>
          <p:cNvSpPr/>
          <p:nvPr/>
        </p:nvSpPr>
        <p:spPr>
          <a:xfrm>
            <a:off x="-21033" y="1619299"/>
            <a:ext cx="3820160" cy="883920"/>
          </a:xfrm>
          <a:custGeom>
            <a:avLst/>
            <a:gdLst>
              <a:gd name="connsiteX0" fmla="*/ 0 w 3820160"/>
              <a:gd name="connsiteY0" fmla="*/ 0 h 650240"/>
              <a:gd name="connsiteX1" fmla="*/ 3454400 w 3820160"/>
              <a:gd name="connsiteY1" fmla="*/ 0 h 650240"/>
              <a:gd name="connsiteX2" fmla="*/ 3820160 w 3820160"/>
              <a:gd name="connsiteY2" fmla="*/ 325120 h 650240"/>
              <a:gd name="connsiteX3" fmla="*/ 3454400 w 3820160"/>
              <a:gd name="connsiteY3" fmla="*/ 650240 h 650240"/>
              <a:gd name="connsiteX4" fmla="*/ 0 w 3820160"/>
              <a:gd name="connsiteY4" fmla="*/ 65024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0160" h="650240">
                <a:moveTo>
                  <a:pt x="0" y="0"/>
                </a:moveTo>
                <a:lnTo>
                  <a:pt x="3454400" y="0"/>
                </a:lnTo>
                <a:lnTo>
                  <a:pt x="3820160" y="325120"/>
                </a:lnTo>
                <a:lnTo>
                  <a:pt x="3454400" y="650240"/>
                </a:lnTo>
                <a:lnTo>
                  <a:pt x="0" y="650240"/>
                </a:lnTo>
                <a:close/>
              </a:path>
            </a:pathLst>
          </a:cu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41CE3-D676-3EC4-16AB-54B5F1B85F3C}"/>
              </a:ext>
            </a:extLst>
          </p:cNvPr>
          <p:cNvSpPr txBox="1"/>
          <p:nvPr/>
        </p:nvSpPr>
        <p:spPr>
          <a:xfrm>
            <a:off x="656976" y="1738094"/>
            <a:ext cx="2400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CONTOH</a:t>
            </a:r>
            <a:endParaRPr lang="id-ID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3A92BDF-A757-23EA-A6A9-91B89CFB844E}"/>
              </a:ext>
            </a:extLst>
          </p:cNvPr>
          <p:cNvSpPr/>
          <p:nvPr/>
        </p:nvSpPr>
        <p:spPr>
          <a:xfrm>
            <a:off x="9793128" y="1341066"/>
            <a:ext cx="5752783" cy="4959296"/>
          </a:xfrm>
          <a:prstGeom prst="hexagon">
            <a:avLst>
              <a:gd name="adj" fmla="val 33369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6A531-787E-22D6-FC7B-C41DBC7C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82" t="11227" r="14882" b="13315"/>
          <a:stretch>
            <a:fillRect/>
          </a:stretch>
        </p:blipFill>
        <p:spPr>
          <a:xfrm>
            <a:off x="9695182" y="1986226"/>
            <a:ext cx="5752783" cy="4959294"/>
          </a:xfrm>
          <a:custGeom>
            <a:avLst/>
            <a:gdLst>
              <a:gd name="connsiteX0" fmla="*/ 1654867 w 5752783"/>
              <a:gd name="connsiteY0" fmla="*/ 0 h 4959294"/>
              <a:gd name="connsiteX1" fmla="*/ 4097916 w 5752783"/>
              <a:gd name="connsiteY1" fmla="*/ 0 h 4959294"/>
              <a:gd name="connsiteX2" fmla="*/ 5752783 w 5752783"/>
              <a:gd name="connsiteY2" fmla="*/ 2479647 h 4959294"/>
              <a:gd name="connsiteX3" fmla="*/ 4097916 w 5752783"/>
              <a:gd name="connsiteY3" fmla="*/ 4959294 h 4959294"/>
              <a:gd name="connsiteX4" fmla="*/ 1654867 w 5752783"/>
              <a:gd name="connsiteY4" fmla="*/ 4959294 h 4959294"/>
              <a:gd name="connsiteX5" fmla="*/ 0 w 5752783"/>
              <a:gd name="connsiteY5" fmla="*/ 2479647 h 49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2783" h="4959294">
                <a:moveTo>
                  <a:pt x="1654867" y="0"/>
                </a:moveTo>
                <a:lnTo>
                  <a:pt x="4097916" y="0"/>
                </a:lnTo>
                <a:lnTo>
                  <a:pt x="5752783" y="2479647"/>
                </a:lnTo>
                <a:lnTo>
                  <a:pt x="4097916" y="4959294"/>
                </a:lnTo>
                <a:lnTo>
                  <a:pt x="1654867" y="4959294"/>
                </a:lnTo>
                <a:lnTo>
                  <a:pt x="0" y="24796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260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6D68A9B4-8B3B-5614-11D1-56DE1D8C2E3A}"/>
              </a:ext>
            </a:extLst>
          </p:cNvPr>
          <p:cNvSpPr/>
          <p:nvPr/>
        </p:nvSpPr>
        <p:spPr>
          <a:xfrm>
            <a:off x="-374046" y="1499101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039CB86-DCB1-7B01-30BD-0188194F2AD9}"/>
              </a:ext>
            </a:extLst>
          </p:cNvPr>
          <p:cNvSpPr/>
          <p:nvPr/>
        </p:nvSpPr>
        <p:spPr>
          <a:xfrm>
            <a:off x="-294640" y="1285478"/>
            <a:ext cx="73558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D07914-952D-B9D4-B6DD-9AE2A336C2AC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F8D1CE-53B0-20FB-C66D-87349D6DE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613248"/>
              </p:ext>
            </p:extLst>
          </p:nvPr>
        </p:nvGraphicFramePr>
        <p:xfrm>
          <a:off x="697616" y="2251678"/>
          <a:ext cx="10833985" cy="3676847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616152">
                  <a:extLst>
                    <a:ext uri="{9D8B030D-6E8A-4147-A177-3AD203B41FA5}">
                      <a16:colId xmlns:a16="http://schemas.microsoft.com/office/drawing/2014/main" val="2481184329"/>
                    </a:ext>
                  </a:extLst>
                </a:gridCol>
                <a:gridCol w="6711464">
                  <a:extLst>
                    <a:ext uri="{9D8B030D-6E8A-4147-A177-3AD203B41FA5}">
                      <a16:colId xmlns:a16="http://schemas.microsoft.com/office/drawing/2014/main" val="1494153613"/>
                    </a:ext>
                  </a:extLst>
                </a:gridCol>
                <a:gridCol w="3506369">
                  <a:extLst>
                    <a:ext uri="{9D8B030D-6E8A-4147-A177-3AD203B41FA5}">
                      <a16:colId xmlns:a16="http://schemas.microsoft.com/office/drawing/2014/main" val="465601802"/>
                    </a:ext>
                  </a:extLst>
                </a:gridCol>
              </a:tblGrid>
              <a:tr h="34255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id-ID" sz="1800" b="1" dirty="0">
                          <a:effectLst/>
                        </a:rPr>
                        <a:t>No.</a:t>
                      </a:r>
                      <a:endParaRPr lang="id-ID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id-ID" sz="1800" b="1" dirty="0">
                          <a:effectLst/>
                        </a:rPr>
                        <a:t>Kegiatan</a:t>
                      </a:r>
                      <a:endParaRPr lang="id-ID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id-ID" sz="1800" b="1" dirty="0">
                          <a:effectLst/>
                        </a:rPr>
                        <a:t>Jadwal</a:t>
                      </a:r>
                      <a:endParaRPr lang="id-ID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1251421405"/>
                  </a:ext>
                </a:extLst>
              </a:tr>
              <a:tr h="2797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</a:pPr>
                      <a:r>
                        <a:rPr lang="id-ID" sz="1800" dirty="0">
                          <a:effectLst/>
                        </a:rPr>
                        <a:t>1</a:t>
                      </a:r>
                      <a:endParaRPr lang="id-ID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>
                        <a:lnSpc>
                          <a:spcPct val="115000"/>
                        </a:lnSpc>
                      </a:pPr>
                      <a:r>
                        <a:rPr lang="id-ID" sz="1800" dirty="0">
                          <a:effectLst/>
                        </a:rPr>
                        <a:t>Peluncuran </a:t>
                      </a:r>
                      <a:r>
                        <a:rPr lang="en-US" sz="1800" dirty="0" err="1">
                          <a:effectLst/>
                        </a:rPr>
                        <a:t>Pedoman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LIDM-0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5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/202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d-ID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Januari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3185470117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Sosialisasi LIDM-0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5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/202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– 16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2820941220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3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Seleksi Internal Perguruan Tinggi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15 April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29873056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Pendaftaran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LIDM dan 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Pengiriman Proposal untuk Seleksi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Nasional 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Maret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15 April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526775144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>
                          <a:solidFill>
                            <a:schemeClr val="dk1"/>
                          </a:solidFill>
                          <a:effectLst/>
                        </a:rPr>
                        <a:t>5</a:t>
                      </a:r>
                      <a:endParaRPr lang="id-ID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Penjurian Babak Seleksi Nasional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April – 2 Mei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2141945301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6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Pengumuman </a:t>
                      </a:r>
                      <a:r>
                        <a:rPr lang="id-ID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Finalis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 LIDM-0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5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/202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Mei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693959849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7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Penyelesaian Karya Babak Final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Mei – 5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997457441"/>
                  </a:ext>
                </a:extLst>
              </a:tr>
              <a:tr h="27979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8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Pendaftaran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ulang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Peserta Babak Final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Mei – 5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3903171301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9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Pelaksanaan Babak Final LIDM-0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5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/202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– 13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1789656276"/>
                  </a:ext>
                </a:extLst>
              </a:tr>
              <a:tr h="34255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10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 anchor="ctr"/>
                </a:tc>
                <a:tc>
                  <a:txBody>
                    <a:bodyPr/>
                    <a:lstStyle/>
                    <a:p>
                      <a:pPr marL="87313" indent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Pengumuman Pemenang dan Penutupan LIDM-0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5</a:t>
                      </a:r>
                      <a:r>
                        <a:rPr lang="id-ID" sz="1800" kern="1200" dirty="0">
                          <a:solidFill>
                            <a:schemeClr val="dk1"/>
                          </a:solidFill>
                          <a:effectLst/>
                        </a:rPr>
                        <a:t>/202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endParaRPr lang="id-ID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270" marR="1727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2024</a:t>
                      </a:r>
                      <a:endParaRPr lang="id-ID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12" marR="66612" marT="0" marB="0"/>
                </a:tc>
                <a:extLst>
                  <a:ext uri="{0D108BD9-81ED-4DB2-BD59-A6C34878D82A}">
                    <a16:rowId xmlns:a16="http://schemas.microsoft.com/office/drawing/2014/main" val="37024436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8546B7-E806-9279-5D2B-0312FD8CF634}"/>
              </a:ext>
            </a:extLst>
          </p:cNvPr>
          <p:cNvSpPr txBox="1"/>
          <p:nvPr/>
        </p:nvSpPr>
        <p:spPr>
          <a:xfrm>
            <a:off x="697616" y="1285478"/>
            <a:ext cx="618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Jadwal Kegiatan LIDM V/2024</a:t>
            </a:r>
          </a:p>
        </p:txBody>
      </p:sp>
    </p:spTree>
    <p:extLst>
      <p:ext uri="{BB962C8B-B14F-4D97-AF65-F5344CB8AC3E}">
        <p14:creationId xmlns:p14="http://schemas.microsoft.com/office/powerpoint/2010/main" val="377519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6D68A9B4-8B3B-5614-11D1-56DE1D8C2E3A}"/>
              </a:ext>
            </a:extLst>
          </p:cNvPr>
          <p:cNvSpPr/>
          <p:nvPr/>
        </p:nvSpPr>
        <p:spPr>
          <a:xfrm>
            <a:off x="335466" y="927881"/>
            <a:ext cx="117754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039CB86-DCB1-7B01-30BD-0188194F2AD9}"/>
              </a:ext>
            </a:extLst>
          </p:cNvPr>
          <p:cNvSpPr/>
          <p:nvPr/>
        </p:nvSpPr>
        <p:spPr>
          <a:xfrm>
            <a:off x="335466" y="715194"/>
            <a:ext cx="11856534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D07914-952D-B9D4-B6DD-9AE2A336C2AC}"/>
              </a:ext>
            </a:extLst>
          </p:cNvPr>
          <p:cNvSpPr txBox="1">
            <a:spLocks/>
          </p:cNvSpPr>
          <p:nvPr/>
        </p:nvSpPr>
        <p:spPr>
          <a:xfrm>
            <a:off x="6096000" y="1067902"/>
            <a:ext cx="11408227" cy="435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546B7-E806-9279-5D2B-0312FD8CF634}"/>
              </a:ext>
            </a:extLst>
          </p:cNvPr>
          <p:cNvSpPr txBox="1"/>
          <p:nvPr/>
        </p:nvSpPr>
        <p:spPr>
          <a:xfrm>
            <a:off x="1108314" y="734903"/>
            <a:ext cx="9832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Babak Kegiatan Perlombaan dalam LIDM-0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/2024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DAA1F2-7692-0647-6484-9A72BD63B9EF}"/>
              </a:ext>
            </a:extLst>
          </p:cNvPr>
          <p:cNvGrpSpPr/>
          <p:nvPr/>
        </p:nvGrpSpPr>
        <p:grpSpPr>
          <a:xfrm>
            <a:off x="-915589" y="2757000"/>
            <a:ext cx="4802690" cy="3047816"/>
            <a:chOff x="-2206816" y="2303891"/>
            <a:chExt cx="6439850" cy="40867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E9F629-16E2-CD70-6C54-2BDE801FAFEC}"/>
                </a:ext>
              </a:extLst>
            </p:cNvPr>
            <p:cNvSpPr/>
            <p:nvPr/>
          </p:nvSpPr>
          <p:spPr>
            <a:xfrm>
              <a:off x="-1950870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F2C56-9A42-023B-B7AD-121632506609}"/>
                </a:ext>
              </a:extLst>
            </p:cNvPr>
            <p:cNvSpPr/>
            <p:nvPr/>
          </p:nvSpPr>
          <p:spPr>
            <a:xfrm>
              <a:off x="-2206816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5F2B341-A62D-322C-0BA9-F6687B4BE6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3403" t="11133" r="15877" b="11133"/>
          <a:stretch>
            <a:fillRect/>
          </a:stretch>
        </p:blipFill>
        <p:spPr>
          <a:xfrm flipH="1">
            <a:off x="-1106468" y="1829118"/>
            <a:ext cx="4611811" cy="3975698"/>
          </a:xfrm>
          <a:custGeom>
            <a:avLst/>
            <a:gdLst>
              <a:gd name="connsiteX0" fmla="*/ 4662344 w 6183904"/>
              <a:gd name="connsiteY0" fmla="*/ 0 h 5330950"/>
              <a:gd name="connsiteX1" fmla="*/ 1521560 w 6183904"/>
              <a:gd name="connsiteY1" fmla="*/ 0 h 5330950"/>
              <a:gd name="connsiteX2" fmla="*/ 0 w 6183904"/>
              <a:gd name="connsiteY2" fmla="*/ 2665475 h 5330950"/>
              <a:gd name="connsiteX3" fmla="*/ 1521560 w 6183904"/>
              <a:gd name="connsiteY3" fmla="*/ 5330950 h 5330950"/>
              <a:gd name="connsiteX4" fmla="*/ 4662344 w 6183904"/>
              <a:gd name="connsiteY4" fmla="*/ 5330950 h 5330950"/>
              <a:gd name="connsiteX5" fmla="*/ 6183904 w 6183904"/>
              <a:gd name="connsiteY5" fmla="*/ 2665475 h 533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3904" h="5330950">
                <a:moveTo>
                  <a:pt x="4662344" y="0"/>
                </a:moveTo>
                <a:lnTo>
                  <a:pt x="1521560" y="0"/>
                </a:lnTo>
                <a:lnTo>
                  <a:pt x="0" y="2665475"/>
                </a:lnTo>
                <a:lnTo>
                  <a:pt x="1521560" y="5330950"/>
                </a:lnTo>
                <a:lnTo>
                  <a:pt x="4662344" y="5330950"/>
                </a:lnTo>
                <a:lnTo>
                  <a:pt x="6183904" y="2665475"/>
                </a:lnTo>
                <a:close/>
              </a:path>
            </a:pathLst>
          </a:custGeom>
        </p:spPr>
      </p:pic>
      <p:pic>
        <p:nvPicPr>
          <p:cNvPr id="4" name="Picture 3" descr="A diagram of a process flow&#10;&#10;Description automatically generated">
            <a:extLst>
              <a:ext uri="{FF2B5EF4-FFF2-40B4-BE49-F238E27FC236}">
                <a16:creationId xmlns:a16="http://schemas.microsoft.com/office/drawing/2014/main" id="{F389F7AF-C11E-4536-BD02-059CB7601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01" y="1591123"/>
            <a:ext cx="6709181" cy="50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4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999</Words>
  <Application>Microsoft Macintosh PowerPoint</Application>
  <PresentationFormat>Widescreen</PresentationFormat>
  <Paragraphs>149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Arial Narrow</vt:lpstr>
      <vt:lpstr>Calibri</vt:lpstr>
      <vt:lpstr>Calibri Light</vt:lpstr>
      <vt:lpstr>Franklin Gothic Demi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Topanal GR</dc:creator>
  <cp:keywords/>
  <dc:description/>
  <cp:lastModifiedBy>HEROE WIJANTO</cp:lastModifiedBy>
  <cp:revision>24</cp:revision>
  <cp:lastPrinted>2024-03-15T07:43:02Z</cp:lastPrinted>
  <dcterms:created xsi:type="dcterms:W3CDTF">2024-03-13T13:57:26Z</dcterms:created>
  <dcterms:modified xsi:type="dcterms:W3CDTF">2024-03-15T07:45:00Z</dcterms:modified>
  <cp:category/>
</cp:coreProperties>
</file>